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Chapter 11: The Future of Sustainable Investment in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Navigating Sustainability in Asia</a:t>
            </a:r>
          </a:p>
          <a:p>
            <a:endParaRPr/>
          </a:p>
          <a:p>
            <a:r>
              <a:t>Capstone Instructor Slide Deck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Three Questions for the 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Are we aligned with Asia’s long-term sustainability trajectory?</a:t>
            </a:r>
          </a:p>
          <a:p>
            <a:pPr marL="0" indent="0">
              <a:buNone/>
            </a:pPr>
            <a:r>
              <a:rPr dirty="0"/>
              <a:t>2. Do our governance structures support resilience?</a:t>
            </a:r>
          </a:p>
          <a:p>
            <a:pPr marL="0" indent="0">
              <a:buNone/>
            </a:pPr>
            <a:r>
              <a:rPr dirty="0"/>
              <a:t>3. Are supply-chain risks adequately governed?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Final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Sustainable investment in Asia succeeds when strategies are:</a:t>
            </a:r>
          </a:p>
          <a:p>
            <a:r>
              <a:rPr dirty="0"/>
              <a:t>Patient</a:t>
            </a:r>
          </a:p>
          <a:p>
            <a:r>
              <a:rPr dirty="0"/>
              <a:t>Context-aware</a:t>
            </a:r>
          </a:p>
          <a:p>
            <a:r>
              <a:rPr dirty="0"/>
              <a:t>Governance-led</a:t>
            </a:r>
          </a:p>
          <a:p>
            <a:endParaRPr dirty="0"/>
          </a:p>
          <a:p>
            <a:pPr marL="0" indent="0">
              <a:buNone/>
            </a:pPr>
            <a:r>
              <a:rPr dirty="0">
                <a:solidFill>
                  <a:srgbClr val="FF0000"/>
                </a:solidFill>
              </a:rPr>
              <a:t>Asia rewards long-term conviction.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dirty="0"/>
              <a:t>Synthesize sustainability lessons across Asian markets</a:t>
            </a:r>
          </a:p>
          <a:p>
            <a:r>
              <a:rPr dirty="0"/>
              <a:t>Distinguish short-term progress from structural change</a:t>
            </a:r>
          </a:p>
          <a:p>
            <a:r>
              <a:rPr dirty="0"/>
              <a:t>Understand future drivers of sustainable investment in Asia</a:t>
            </a:r>
          </a:p>
          <a:p>
            <a:r>
              <a:rPr dirty="0"/>
              <a:t>Evaluate governance, climate and supply-chain risks</a:t>
            </a:r>
          </a:p>
          <a:p>
            <a:r>
              <a:rPr dirty="0"/>
              <a:t>Formulate realistic long-term strategies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Messages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Asia’s sustainability path is non-linear</a:t>
            </a:r>
          </a:p>
          <a:p>
            <a:r>
              <a:rPr dirty="0"/>
              <a:t>Governance remains the binding constraint</a:t>
            </a:r>
          </a:p>
          <a:p>
            <a:r>
              <a:rPr dirty="0"/>
              <a:t>Energy transition will advance faster than social reform</a:t>
            </a:r>
          </a:p>
          <a:p>
            <a:r>
              <a:rPr dirty="0"/>
              <a:t>Supply-chain accountability is becoming mandatory</a:t>
            </a:r>
          </a:p>
          <a:p>
            <a:r>
              <a:rPr dirty="0"/>
              <a:t>Patience and realism are strategic advantages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Will Move Fast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Climate mitigation and adaptation</a:t>
            </a:r>
          </a:p>
          <a:p>
            <a:r>
              <a:rPr dirty="0"/>
              <a:t>Sustainability disclosure and reporting</a:t>
            </a:r>
          </a:p>
          <a:p>
            <a:r>
              <a:rPr dirty="0"/>
              <a:t>Green finance and transition investment</a:t>
            </a:r>
          </a:p>
          <a:p>
            <a:r>
              <a:rPr dirty="0"/>
              <a:t>Technology-enabled transparency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Will Move Slowly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Governance reform</a:t>
            </a:r>
          </a:p>
          <a:p>
            <a:r>
              <a:rPr dirty="0"/>
              <a:t>Ownership and control structures</a:t>
            </a:r>
          </a:p>
          <a:p>
            <a:r>
              <a:rPr dirty="0"/>
              <a:t>Labor rights and inclusion</a:t>
            </a:r>
          </a:p>
          <a:p>
            <a:r>
              <a:rPr dirty="0"/>
              <a:t>Institutional capacity building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Asia’s Sustainability Drivers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Domestic regulation and policy priorities</a:t>
            </a:r>
          </a:p>
          <a:p>
            <a:r>
              <a:rPr dirty="0"/>
              <a:t>Intraregional trade and capital flows</a:t>
            </a:r>
          </a:p>
          <a:p>
            <a:r>
              <a:rPr dirty="0"/>
              <a:t>China’s scale and policy ambition</a:t>
            </a:r>
          </a:p>
          <a:p>
            <a:r>
              <a:rPr dirty="0"/>
              <a:t>Physical climate risk exposure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Supply Chains &amp; Due Diligence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Shift from voluntary to mandatory requirements</a:t>
            </a:r>
          </a:p>
          <a:p>
            <a:r>
              <a:rPr dirty="0"/>
              <a:t>Modern Slavery and human rights regulation</a:t>
            </a:r>
          </a:p>
          <a:p>
            <a:r>
              <a:rPr dirty="0"/>
              <a:t>Investor and customer expectations</a:t>
            </a:r>
          </a:p>
          <a:p>
            <a:r>
              <a:rPr dirty="0"/>
              <a:t>Trade-linked compliance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Role of Stewardship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Engagement over exclusion</a:t>
            </a:r>
          </a:p>
          <a:p>
            <a:r>
              <a:rPr dirty="0"/>
              <a:t>Long-term, relationship-based dialogue</a:t>
            </a:r>
          </a:p>
          <a:p>
            <a:r>
              <a:rPr dirty="0"/>
              <a:t>Escalation on governance failures</a:t>
            </a:r>
          </a:p>
          <a:p>
            <a:r>
              <a:rPr dirty="0"/>
              <a:t>Stewardship as risk management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Boardroom Briefing (Distilled)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Expect uneven progress</a:t>
            </a:r>
          </a:p>
          <a:p>
            <a:r>
              <a:rPr dirty="0"/>
              <a:t>Focus on governance quality</a:t>
            </a:r>
          </a:p>
          <a:p>
            <a:r>
              <a:rPr dirty="0"/>
              <a:t>Invest in resilience, not optics</a:t>
            </a:r>
          </a:p>
          <a:p>
            <a:r>
              <a:rPr dirty="0"/>
              <a:t>Think in decades, not quarters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257</Words>
  <Application>Microsoft Office PowerPoint</Application>
  <PresentationFormat>On-screen Show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Chapter 11: The Future of Sustainable Investment in Asia</vt:lpstr>
      <vt:lpstr>Learning Objectives</vt:lpstr>
      <vt:lpstr>Key Messages</vt:lpstr>
      <vt:lpstr>What Will Move Fast</vt:lpstr>
      <vt:lpstr>What Will Move Slowly</vt:lpstr>
      <vt:lpstr>Asia’s Sustainability Drivers</vt:lpstr>
      <vt:lpstr>Supply Chains &amp; Due Diligence</vt:lpstr>
      <vt:lpstr>Role of Stewardship</vt:lpstr>
      <vt:lpstr>Boardroom Briefing (Distilled)</vt:lpstr>
      <vt:lpstr>Three Questions for the Board</vt:lpstr>
      <vt:lpstr>Final Takeaway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2026-01-07T02:59:29Z</dcterms:modified>
  <cp:category/>
</cp:coreProperties>
</file>